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97" r:id="rId2"/>
    <p:sldId id="299" r:id="rId3"/>
    <p:sldId id="306" r:id="rId4"/>
    <p:sldId id="325" r:id="rId5"/>
    <p:sldId id="334" r:id="rId6"/>
    <p:sldId id="324" r:id="rId7"/>
    <p:sldId id="326" r:id="rId8"/>
    <p:sldId id="327" r:id="rId9"/>
    <p:sldId id="333" r:id="rId10"/>
    <p:sldId id="323" r:id="rId11"/>
    <p:sldId id="328" r:id="rId12"/>
    <p:sldId id="335" r:id="rId13"/>
    <p:sldId id="337" r:id="rId14"/>
    <p:sldId id="338" r:id="rId15"/>
    <p:sldId id="339" r:id="rId16"/>
    <p:sldId id="321" r:id="rId17"/>
    <p:sldId id="342" r:id="rId18"/>
    <p:sldId id="331" r:id="rId19"/>
    <p:sldId id="343" r:id="rId20"/>
    <p:sldId id="340" r:id="rId21"/>
    <p:sldId id="344" r:id="rId22"/>
    <p:sldId id="341" r:id="rId23"/>
    <p:sldId id="347" r:id="rId24"/>
    <p:sldId id="332" r:id="rId25"/>
    <p:sldId id="345" r:id="rId26"/>
    <p:sldId id="307" r:id="rId27"/>
    <p:sldId id="346" r:id="rId28"/>
    <p:sldId id="319" r:id="rId29"/>
    <p:sldId id="320" r:id="rId30"/>
    <p:sldId id="348" r:id="rId31"/>
    <p:sldId id="298" r:id="rId32"/>
  </p:sldIdLst>
  <p:sldSz cx="9145588" cy="5145088"/>
  <p:notesSz cx="6858000" cy="9144000"/>
  <p:defaultTextStyle>
    <a:defPPr>
      <a:defRPr lang="nb-NO"/>
    </a:defPPr>
    <a:lvl1pPr marL="0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23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47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71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95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19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43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67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91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bjørn Tessem" initials="TT" lastIdx="1" clrIdx="0">
    <p:extLst>
      <p:ext uri="{19B8F6BF-5375-455C-9EA6-DF929625EA0E}">
        <p15:presenceInfo xmlns:p15="http://schemas.microsoft.com/office/powerpoint/2012/main" userId="S-1-5-21-71636894-2021356287-1384523041-129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57"/>
    <a:srgbClr val="38BEE7"/>
    <a:srgbClr val="9E2A86"/>
    <a:srgbClr val="FFFFFF"/>
    <a:srgbClr val="F0F0F2"/>
    <a:srgbClr val="545454"/>
    <a:srgbClr val="444545"/>
    <a:srgbClr val="B8B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0" autoAdjust="0"/>
    <p:restoredTop sz="94434" autoAdjust="0"/>
  </p:normalViewPr>
  <p:slideViewPr>
    <p:cSldViewPr snapToObjects="1">
      <p:cViewPr varScale="1">
        <p:scale>
          <a:sx n="115" d="100"/>
          <a:sy n="115" d="100"/>
        </p:scale>
        <p:origin x="186" y="96"/>
      </p:cViewPr>
      <p:guideLst>
        <p:guide orient="horz" pos="1621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F6949-392E-49F2-AD8A-DBD210357DFF}" type="datetimeFigureOut">
              <a:rPr lang="nb-NO" smtClean="0"/>
              <a:t>25.09.2014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20AF-53C0-4BCE-8EAE-2AAF26F801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84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7D92D-858F-4856-8C08-3C12FFEFD4B9}" type="datetimeFigureOut">
              <a:rPr lang="nb-NO" smtClean="0"/>
              <a:t>25.09.2014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71B71-9AB0-49F5-B1CB-094A5DA8B56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6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Eksempler på tripler: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I Love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Queens </a:t>
            </a:r>
            <a:r>
              <a:rPr lang="nb-NO" baseline="0" dirty="0" err="1" smtClean="0"/>
              <a:t>partOf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livesIn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kingOf</a:t>
            </a:r>
            <a:r>
              <a:rPr lang="nb-NO" baseline="0" dirty="0" smtClean="0"/>
              <a:t> Queens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6882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8265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805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6581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621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92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Eksempler på tripler: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I Love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Queens </a:t>
            </a:r>
            <a:r>
              <a:rPr lang="nb-NO" baseline="0" dirty="0" err="1" smtClean="0"/>
              <a:t>partOf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livesIn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kingOf</a:t>
            </a:r>
            <a:r>
              <a:rPr lang="nb-NO" baseline="0" dirty="0" smtClean="0"/>
              <a:t> Queens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5693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Graf: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Legger</a:t>
            </a:r>
            <a:r>
              <a:rPr lang="nb-NO" baseline="0" dirty="0" smtClean="0"/>
              <a:t> til USA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Legger til </a:t>
            </a:r>
            <a:r>
              <a:rPr lang="nb-NO" baseline="0" dirty="0" err="1" smtClean="0"/>
              <a:t>Label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err="1" smtClean="0"/>
              <a:t>Inferencing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Leger til skuespiller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invers relasjon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at ressurser har flere relasjoner</a:t>
            </a:r>
            <a:br>
              <a:rPr lang="nb-NO" baseline="0" dirty="0" smtClean="0"/>
            </a:br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379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346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8455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990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958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472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396330" y="4370625"/>
            <a:ext cx="2141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200" i="1" dirty="0" smtClean="0">
                <a:solidFill>
                  <a:schemeClr val="tx2"/>
                </a:solidFill>
              </a:rPr>
              <a:t>menneskene</a:t>
            </a:r>
            <a:r>
              <a:rPr lang="nb-NO" sz="1200" i="1" baseline="0" dirty="0" smtClean="0">
                <a:solidFill>
                  <a:schemeClr val="tx2"/>
                </a:solidFill>
              </a:rPr>
              <a:t> utgjør forskjellen</a:t>
            </a:r>
            <a:endParaRPr lang="nb-NO" sz="1200" i="1" dirty="0">
              <a:solidFill>
                <a:schemeClr val="tx2"/>
              </a:solidFill>
            </a:endParaRP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448" y="3276738"/>
            <a:ext cx="2356527" cy="9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3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er og tek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896700" y="1048578"/>
            <a:ext cx="671492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556570" y="179815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8"/>
          </a:xfrm>
          <a:prstGeom prst="rect">
            <a:avLst/>
          </a:prstGeom>
        </p:spPr>
      </p:pic>
      <p:sp>
        <p:nvSpPr>
          <p:cNvPr id="10" name="Plassholder for bilde 9"/>
          <p:cNvSpPr>
            <a:spLocks noGrp="1"/>
          </p:cNvSpPr>
          <p:nvPr>
            <p:ph type="pic" sz="quarter" idx="10" hasCustomPrompt="1"/>
          </p:nvPr>
        </p:nvSpPr>
        <p:spPr>
          <a:xfrm>
            <a:off x="1926558" y="1719948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2" name="Plassholder for innhold 2"/>
          <p:cNvSpPr>
            <a:spLocks noGrp="1"/>
          </p:cNvSpPr>
          <p:nvPr>
            <p:ph idx="11" hasCustomPrompt="1"/>
          </p:nvPr>
        </p:nvSpPr>
        <p:spPr>
          <a:xfrm>
            <a:off x="2556207" y="247572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3" name="Plassholder for bilde 9"/>
          <p:cNvSpPr>
            <a:spLocks noGrp="1"/>
          </p:cNvSpPr>
          <p:nvPr>
            <p:ph type="pic" sz="quarter" idx="12" hasCustomPrompt="1"/>
          </p:nvPr>
        </p:nvSpPr>
        <p:spPr>
          <a:xfrm>
            <a:off x="1926195" y="239751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4" name="Plassholder for innhold 2"/>
          <p:cNvSpPr>
            <a:spLocks noGrp="1"/>
          </p:cNvSpPr>
          <p:nvPr>
            <p:ph idx="13" hasCustomPrompt="1"/>
          </p:nvPr>
        </p:nvSpPr>
        <p:spPr>
          <a:xfrm>
            <a:off x="2556570" y="311911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5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1926558" y="3040908"/>
            <a:ext cx="515937" cy="431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</a:p>
          <a:p>
            <a:endParaRPr lang="nb-NO" dirty="0"/>
          </a:p>
        </p:txBody>
      </p:sp>
      <p:sp>
        <p:nvSpPr>
          <p:cNvPr id="16" name="Plassholder for innhold 2"/>
          <p:cNvSpPr>
            <a:spLocks noGrp="1"/>
          </p:cNvSpPr>
          <p:nvPr>
            <p:ph idx="15" hasCustomPrompt="1"/>
          </p:nvPr>
        </p:nvSpPr>
        <p:spPr>
          <a:xfrm>
            <a:off x="2556207" y="379668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7" name="Plassholder for bilde 9"/>
          <p:cNvSpPr>
            <a:spLocks noGrp="1"/>
          </p:cNvSpPr>
          <p:nvPr>
            <p:ph type="pic" sz="quarter" idx="16" hasCustomPrompt="1"/>
          </p:nvPr>
        </p:nvSpPr>
        <p:spPr>
          <a:xfrm>
            <a:off x="1926195" y="371847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8" name="Plassholder for innhold 2"/>
          <p:cNvSpPr>
            <a:spLocks noGrp="1"/>
          </p:cNvSpPr>
          <p:nvPr>
            <p:ph idx="17" hasCustomPrompt="1"/>
          </p:nvPr>
        </p:nvSpPr>
        <p:spPr>
          <a:xfrm>
            <a:off x="6229341" y="180018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9" name="Plassholder for bilde 9"/>
          <p:cNvSpPr>
            <a:spLocks noGrp="1"/>
          </p:cNvSpPr>
          <p:nvPr>
            <p:ph type="pic" sz="quarter" idx="18" hasCustomPrompt="1"/>
          </p:nvPr>
        </p:nvSpPr>
        <p:spPr>
          <a:xfrm>
            <a:off x="5599329" y="172197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0" name="Plassholder for innhold 2"/>
          <p:cNvSpPr>
            <a:spLocks noGrp="1"/>
          </p:cNvSpPr>
          <p:nvPr>
            <p:ph idx="19" hasCustomPrompt="1"/>
          </p:nvPr>
        </p:nvSpPr>
        <p:spPr>
          <a:xfrm>
            <a:off x="6228978" y="247774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1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5598966" y="239954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2" name="Plassholder for innhold 2"/>
          <p:cNvSpPr>
            <a:spLocks noGrp="1"/>
          </p:cNvSpPr>
          <p:nvPr>
            <p:ph idx="21" hasCustomPrompt="1"/>
          </p:nvPr>
        </p:nvSpPr>
        <p:spPr>
          <a:xfrm>
            <a:off x="6229341" y="312114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3" name="Plassholder for bilde 9"/>
          <p:cNvSpPr>
            <a:spLocks noGrp="1"/>
          </p:cNvSpPr>
          <p:nvPr>
            <p:ph type="pic" sz="quarter" idx="22" hasCustomPrompt="1"/>
          </p:nvPr>
        </p:nvSpPr>
        <p:spPr>
          <a:xfrm>
            <a:off x="5599329" y="304293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4" name="Plassholder for innhold 2"/>
          <p:cNvSpPr>
            <a:spLocks noGrp="1"/>
          </p:cNvSpPr>
          <p:nvPr>
            <p:ph idx="23" hasCustomPrompt="1"/>
          </p:nvPr>
        </p:nvSpPr>
        <p:spPr>
          <a:xfrm>
            <a:off x="6228978" y="379870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5" name="Plassholder for bilde 9"/>
          <p:cNvSpPr>
            <a:spLocks noGrp="1"/>
          </p:cNvSpPr>
          <p:nvPr>
            <p:ph type="pic" sz="quarter" idx="24" hasCustomPrompt="1"/>
          </p:nvPr>
        </p:nvSpPr>
        <p:spPr>
          <a:xfrm>
            <a:off x="5598966" y="372050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30911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høy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2449" y="1296162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3996730" y="0"/>
            <a:ext cx="514885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venst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168900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972050" y="3549650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230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690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389239" y="0"/>
            <a:ext cx="2779661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799357 w 5168900"/>
              <a:gd name="connsiteY3" fmla="*/ 3552032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799357" y="3552032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353843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107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6683969" y="0"/>
            <a:ext cx="2461619" cy="5145088"/>
          </a:xfrm>
          <a:prstGeom prst="rect">
            <a:avLst/>
          </a:pr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43201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60626" y="562873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60684" y="1294751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5111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13704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0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 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5174457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5597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4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713703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27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87368" y="1534936"/>
            <a:ext cx="3528392" cy="28725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cxnSp>
        <p:nvCxnSpPr>
          <p:cNvPr id="8" name="Rett linje 7"/>
          <p:cNvCxnSpPr/>
          <p:nvPr userDrawn="1"/>
        </p:nvCxnSpPr>
        <p:spPr>
          <a:xfrm>
            <a:off x="4644802" y="916360"/>
            <a:ext cx="0" cy="3528392"/>
          </a:xfrm>
          <a:prstGeom prst="line">
            <a:avLst/>
          </a:prstGeom>
          <a:ln>
            <a:solidFill>
              <a:srgbClr val="5454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887368" y="976570"/>
            <a:ext cx="3528392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rgbClr val="545454"/>
                </a:solidFill>
              </a:defRPr>
            </a:lvl1pPr>
          </a:lstStyle>
          <a:p>
            <a:pPr lvl="0"/>
            <a:r>
              <a:rPr lang="nb-NO" dirty="0" smtClean="0"/>
              <a:t>mellomtittel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5095028" y="2181727"/>
            <a:ext cx="3528392" cy="276999"/>
          </a:xfrm>
        </p:spPr>
        <p:txBody>
          <a:bodyPr wrap="squar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800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smtClean="0"/>
              <a:t>«Sitat»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1675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gnettverk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25392"/>
            <a:ext cx="8231029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1"/>
          </p:nvPr>
        </p:nvSpPr>
        <p:spPr>
          <a:xfrm>
            <a:off x="308447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2"/>
          </p:nvPr>
        </p:nvSpPr>
        <p:spPr>
          <a:xfrm>
            <a:off x="2463354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4860826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4"/>
          </p:nvPr>
        </p:nvSpPr>
        <p:spPr>
          <a:xfrm>
            <a:off x="7204501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5"/>
          </p:nvPr>
        </p:nvSpPr>
        <p:spPr>
          <a:xfrm>
            <a:off x="304876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6"/>
          </p:nvPr>
        </p:nvSpPr>
        <p:spPr>
          <a:xfrm>
            <a:off x="2459783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4857255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18"/>
          </p:nvPr>
        </p:nvSpPr>
        <p:spPr>
          <a:xfrm>
            <a:off x="7200930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19"/>
          </p:nvPr>
        </p:nvSpPr>
        <p:spPr>
          <a:xfrm>
            <a:off x="314997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Plassholder for tekst 7"/>
          <p:cNvSpPr>
            <a:spLocks noGrp="1"/>
          </p:cNvSpPr>
          <p:nvPr>
            <p:ph type="body" sz="quarter" idx="20"/>
          </p:nvPr>
        </p:nvSpPr>
        <p:spPr>
          <a:xfrm>
            <a:off x="2469904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21"/>
          </p:nvPr>
        </p:nvSpPr>
        <p:spPr>
          <a:xfrm>
            <a:off x="4867376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Plassholder for tekst 7"/>
          <p:cNvSpPr>
            <a:spLocks noGrp="1"/>
          </p:cNvSpPr>
          <p:nvPr>
            <p:ph type="body" sz="quarter" idx="22"/>
          </p:nvPr>
        </p:nvSpPr>
        <p:spPr>
          <a:xfrm>
            <a:off x="7211051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1" name="Plassholder for tekst 7"/>
          <p:cNvSpPr>
            <a:spLocks noGrp="1"/>
          </p:cNvSpPr>
          <p:nvPr>
            <p:ph type="body" sz="quarter" idx="23"/>
          </p:nvPr>
        </p:nvSpPr>
        <p:spPr>
          <a:xfrm>
            <a:off x="309098" y="4060781"/>
            <a:ext cx="1577989" cy="828000"/>
          </a:xfrm>
          <a:prstGeom prst="rect">
            <a:avLst/>
          </a:prstGeom>
          <a:solidFill>
            <a:schemeClr val="accent1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Plassholder for tekst 7"/>
          <p:cNvSpPr>
            <a:spLocks noGrp="1"/>
          </p:cNvSpPr>
          <p:nvPr>
            <p:ph type="body" sz="quarter" idx="24"/>
          </p:nvPr>
        </p:nvSpPr>
        <p:spPr>
          <a:xfrm>
            <a:off x="2464005" y="4062336"/>
            <a:ext cx="1577989" cy="828000"/>
          </a:xfrm>
          <a:prstGeom prst="rect">
            <a:avLst/>
          </a:prstGeom>
          <a:solidFill>
            <a:schemeClr val="bg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Plassholder for tekst 7"/>
          <p:cNvSpPr>
            <a:spLocks noGrp="1"/>
          </p:cNvSpPr>
          <p:nvPr>
            <p:ph type="body" sz="quarter" idx="25"/>
          </p:nvPr>
        </p:nvSpPr>
        <p:spPr>
          <a:xfrm>
            <a:off x="4861477" y="4060781"/>
            <a:ext cx="1577989" cy="828000"/>
          </a:xfrm>
          <a:prstGeom prst="rect">
            <a:avLst/>
          </a:prstGeom>
          <a:solidFill>
            <a:schemeClr val="tx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Plassholder for tekst 7"/>
          <p:cNvSpPr>
            <a:spLocks noGrp="1"/>
          </p:cNvSpPr>
          <p:nvPr>
            <p:ph type="body" sz="quarter" idx="26"/>
          </p:nvPr>
        </p:nvSpPr>
        <p:spPr>
          <a:xfrm>
            <a:off x="7205152" y="4062336"/>
            <a:ext cx="1577989" cy="828000"/>
          </a:xfrm>
          <a:prstGeom prst="rect">
            <a:avLst/>
          </a:prstGeom>
          <a:solidFill>
            <a:srgbClr val="38BEE7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084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3872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collag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700383" y="2973276"/>
            <a:ext cx="2207999" cy="1893692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690262" y="1067491"/>
            <a:ext cx="2654672" cy="171110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3509515" y="772815"/>
            <a:ext cx="2372142" cy="287888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bilde 21"/>
          <p:cNvSpPr>
            <a:spLocks noGrp="1"/>
          </p:cNvSpPr>
          <p:nvPr>
            <p:ph type="pic" sz="quarter" idx="18"/>
          </p:nvPr>
        </p:nvSpPr>
        <p:spPr>
          <a:xfrm>
            <a:off x="6209504" y="976570"/>
            <a:ext cx="2438950" cy="266923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2" name="Plassholder for bilde 21"/>
          <p:cNvSpPr>
            <a:spLocks noGrp="1"/>
          </p:cNvSpPr>
          <p:nvPr>
            <p:ph type="pic" sz="quarter" idx="19"/>
          </p:nvPr>
        </p:nvSpPr>
        <p:spPr>
          <a:xfrm>
            <a:off x="5436890" y="3834582"/>
            <a:ext cx="2131982" cy="58403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4159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Bak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069708"/>
            <a:ext cx="8231029" cy="369332"/>
          </a:xfrm>
        </p:spPr>
        <p:txBody>
          <a:bodyPr/>
          <a:lstStyle>
            <a:lvl1pPr algn="ctr">
              <a:defRPr sz="2400" cap="none" baseline="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85" y="916360"/>
            <a:ext cx="737618" cy="737618"/>
          </a:xfrm>
          <a:prstGeom prst="rect">
            <a:avLst/>
          </a:prstGeom>
        </p:spPr>
      </p:pic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</p:spTree>
    <p:extLst>
      <p:ext uri="{BB962C8B-B14F-4D97-AF65-F5344CB8AC3E}">
        <p14:creationId xmlns:p14="http://schemas.microsoft.com/office/powerpoint/2010/main" val="3529315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7537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546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Lill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2325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Turk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3251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2227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37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 stor tittel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2205" y="196280"/>
            <a:ext cx="8231029" cy="36933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411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koner med bakgrunn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/>
          <p:cNvSpPr>
            <a:spLocks noGrp="1"/>
          </p:cNvSpPr>
          <p:nvPr>
            <p:ph type="pic" sz="quarter" idx="10"/>
          </p:nvPr>
        </p:nvSpPr>
        <p:spPr>
          <a:xfrm>
            <a:off x="1196658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924722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6"/>
          <p:cNvSpPr>
            <a:spLocks noGrp="1"/>
          </p:cNvSpPr>
          <p:nvPr>
            <p:ph type="pic" sz="quarter" idx="12"/>
          </p:nvPr>
        </p:nvSpPr>
        <p:spPr>
          <a:xfrm>
            <a:off x="6624874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5950" y="3443057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4865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506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cxnSp>
        <p:nvCxnSpPr>
          <p:cNvPr id="18" name="Rett linje 17"/>
          <p:cNvCxnSpPr/>
          <p:nvPr userDrawn="1"/>
        </p:nvCxnSpPr>
        <p:spPr>
          <a:xfrm>
            <a:off x="3144432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>
            <a:off x="5995257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5582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diagram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7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2165122" y="2409478"/>
            <a:ext cx="2448000" cy="2448000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1" name="Plassholder for tekst 7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249422" y="588070"/>
            <a:ext cx="2448000" cy="2448000"/>
          </a:xfrm>
          <a:prstGeom prst="ellipse">
            <a:avLst/>
          </a:prstGeom>
          <a:solidFill>
            <a:schemeClr val="tx2"/>
          </a:solidFill>
        </p:spPr>
        <p:txBody>
          <a:bodyPr bIns="54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2667463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50" y="230770"/>
            <a:ext cx="2303463" cy="215444"/>
          </a:xfrm>
        </p:spPr>
        <p:txBody>
          <a:bodyPr>
            <a:spAutoFit/>
          </a:bodyPr>
          <a:lstStyle>
            <a:lvl1pPr marL="0" indent="0" algn="ct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252314" y="4563368"/>
            <a:ext cx="2070547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5" hasCustomPrompt="1"/>
          </p:nvPr>
        </p:nvSpPr>
        <p:spPr>
          <a:xfrm>
            <a:off x="6661026" y="4561086"/>
            <a:ext cx="2070547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6" name="Plassholder for tekst 7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4283422" y="2462436"/>
            <a:ext cx="2448000" cy="2448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3827314" y="2297212"/>
            <a:ext cx="1260000" cy="1260000"/>
          </a:xfrm>
          <a:prstGeom prst="ellipse">
            <a:avLst/>
          </a:prstGeom>
          <a:solidFill>
            <a:srgbClr val="003557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744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8231029" cy="2769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92449" y="1041459"/>
            <a:ext cx="8231029" cy="33955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0" r:id="rId3"/>
    <p:sldLayoutId id="2147483661" r:id="rId4"/>
    <p:sldLayoutId id="2147483650" r:id="rId5"/>
    <p:sldLayoutId id="2147483662" r:id="rId6"/>
    <p:sldLayoutId id="2147483665" r:id="rId7"/>
    <p:sldLayoutId id="2147483659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54" r:id="rId22"/>
    <p:sldLayoutId id="2147483655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79" rtl="0" eaLnBrk="1" latinLnBrk="0" hangingPunct="1">
        <a:spcBef>
          <a:spcPct val="0"/>
        </a:spcBef>
        <a:buNone/>
        <a:defRPr sz="1800" kern="1200" cap="all" baseline="0">
          <a:solidFill>
            <a:srgbClr val="545454"/>
          </a:solidFill>
          <a:latin typeface="+mj-lt"/>
          <a:ea typeface="+mj-ea"/>
          <a:cs typeface="+mj-cs"/>
        </a:defRPr>
      </a:lvl1pPr>
    </p:titleStyle>
    <p:bodyStyle>
      <a:lvl1pPr marL="200025" indent="-200025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1pPr>
      <a:lvl2pPr marL="663389" indent="-25515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2pPr>
      <a:lvl3pPr marL="1020599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3pPr>
      <a:lvl4pPr marL="142883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4pPr>
      <a:lvl5pPr marL="183707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»"/>
        <a:defRPr sz="1100" kern="1200">
          <a:solidFill>
            <a:srgbClr val="545454"/>
          </a:solidFill>
          <a:latin typeface="+mn-lt"/>
          <a:ea typeface="+mn-ea"/>
          <a:cs typeface="+mn-cs"/>
        </a:defRPr>
      </a:lvl5pPr>
      <a:lvl6pPr marL="2245318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55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79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03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23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47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71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95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19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43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67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91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semweb.computas.com/" TargetMode="Externa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sparql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://dbpedia.org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github.com/ttessem/SemWebKurs" TargetMode="External"/><Relationship Id="rId5" Type="http://schemas.openxmlformats.org/officeDocument/2006/relationships/hyperlink" Target="http://semweb.computas.com/service/sparql" TargetMode="External"/><Relationship Id="rId4" Type="http://schemas.openxmlformats.org/officeDocument/2006/relationships/hyperlink" Target="http://yasgui.laurensrietveld.nl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3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/ Ontologi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Eksempler:</a:t>
            </a:r>
          </a:p>
          <a:p>
            <a:r>
              <a:rPr lang="nb-NO" sz="1200" dirty="0" smtClean="0"/>
              <a:t>RDF, RDFS, OWL, SKOS,  Metadata, mengdelære…</a:t>
            </a:r>
          </a:p>
          <a:p>
            <a:r>
              <a:rPr lang="nb-NO" sz="1200" dirty="0" smtClean="0"/>
              <a:t>FOAF, personer (navn, relasjoner…)</a:t>
            </a:r>
          </a:p>
          <a:p>
            <a:r>
              <a:rPr lang="nb-NO" sz="1200" dirty="0" smtClean="0"/>
              <a:t>DBPEDIA, wikipedia</a:t>
            </a:r>
          </a:p>
          <a:p>
            <a:r>
              <a:rPr lang="nb-NO" sz="1200" dirty="0" err="1" smtClean="0"/>
              <a:t>LinkedMDB</a:t>
            </a:r>
            <a:r>
              <a:rPr lang="nb-NO" sz="1200" dirty="0" smtClean="0"/>
              <a:t>, (IMDB) filmer, skuespillere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2" r="-88203" b="-172024"/>
          <a:stretch/>
        </p:blipFill>
        <p:spPr>
          <a:xfrm>
            <a:off x="4031968" y="0"/>
            <a:ext cx="5149850" cy="5145088"/>
          </a:xfrm>
          <a:solidFill>
            <a:schemeClr val="tx2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61" y="1852464"/>
            <a:ext cx="1054713" cy="1690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6" y="196280"/>
            <a:ext cx="1600035" cy="910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97" y="1596076"/>
            <a:ext cx="2775144" cy="17084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02" y="3829861"/>
            <a:ext cx="4217364" cy="7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Spørrespråk for RDF</a:t>
            </a:r>
          </a:p>
          <a:p>
            <a:r>
              <a:rPr lang="nb-NO" sz="1200" dirty="0" smtClean="0"/>
              <a:t>Spørring mot grafmønstre (i RDF-grafen)</a:t>
            </a:r>
          </a:p>
          <a:p>
            <a:r>
              <a:rPr lang="nb-NO" sz="1200" dirty="0" smtClean="0"/>
              <a:t>Fødererte spørringer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4226"/>
          <a:stretch>
            <a:fillRect/>
          </a:stretch>
        </p:blipFill>
        <p:spPr>
          <a:solidFill>
            <a:schemeClr val="accent6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907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ASK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Spørring</a:t>
            </a:r>
            <a:r>
              <a:rPr lang="en-GB" sz="1200" dirty="0" smtClean="0"/>
              <a:t> om </a:t>
            </a:r>
            <a:r>
              <a:rPr lang="en-GB" sz="1200" dirty="0" err="1" smtClean="0"/>
              <a:t>eksistens</a:t>
            </a:r>
            <a:endParaRPr lang="en-GB" sz="1200" dirty="0" smtClean="0"/>
          </a:p>
          <a:p>
            <a:r>
              <a:rPr lang="en-GB" sz="1200" dirty="0" err="1" smtClean="0"/>
              <a:t>Grådig</a:t>
            </a:r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4212754" y="549370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ASK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:Doug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:Queens 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37759" y="561670"/>
            <a:ext cx="2051248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14676" y="1996708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ASK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:Doug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:Norway 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42740" y="1996708"/>
            <a:ext cx="2051248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578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6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SELECT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Tradisjonell</a:t>
            </a:r>
            <a:r>
              <a:rPr lang="en-GB" sz="1200" dirty="0" smtClean="0"/>
              <a:t> </a:t>
            </a:r>
            <a:r>
              <a:rPr lang="en-GB" sz="1200" dirty="0" err="1" smtClean="0"/>
              <a:t>spørring</a:t>
            </a:r>
            <a:r>
              <a:rPr lang="en-GB" sz="1200" dirty="0" smtClean="0"/>
              <a:t> </a:t>
            </a:r>
          </a:p>
          <a:p>
            <a:r>
              <a:rPr lang="en-GB" sz="1200" dirty="0" err="1" smtClean="0"/>
              <a:t>En</a:t>
            </a:r>
            <a:r>
              <a:rPr lang="en-GB" sz="1200" dirty="0" smtClean="0"/>
              <a:t> rad for </a:t>
            </a:r>
            <a:r>
              <a:rPr lang="en-GB" sz="1200" dirty="0" err="1" smtClean="0"/>
              <a:t>hvert</a:t>
            </a:r>
            <a:r>
              <a:rPr lang="en-GB" sz="1200" dirty="0" smtClean="0"/>
              <a:t> </a:t>
            </a:r>
            <a:r>
              <a:rPr lang="en-GB" sz="1200" dirty="0" err="1" smtClean="0"/>
              <a:t>mønster</a:t>
            </a:r>
            <a:r>
              <a:rPr lang="en-GB" sz="1200" dirty="0" smtClean="0"/>
              <a:t> </a:t>
            </a:r>
            <a:r>
              <a:rPr lang="en-GB" sz="1200" dirty="0" err="1" smtClean="0"/>
              <a:t>som</a:t>
            </a:r>
            <a:r>
              <a:rPr lang="en-GB" sz="1200" dirty="0" smtClean="0"/>
              <a:t> passer med </a:t>
            </a:r>
            <a:r>
              <a:rPr lang="en-GB" sz="1200" dirty="0" err="1" smtClean="0"/>
              <a:t>spørringen</a:t>
            </a:r>
            <a:endParaRPr lang="en-GB" sz="1200" dirty="0" smtClean="0"/>
          </a:p>
          <a:p>
            <a:r>
              <a:rPr lang="en-GB" sz="1200" dirty="0" err="1" smtClean="0"/>
              <a:t>Velge</a:t>
            </a:r>
            <a:r>
              <a:rPr lang="en-GB" sz="1200" dirty="0" smtClean="0"/>
              <a:t> </a:t>
            </a:r>
            <a:r>
              <a:rPr lang="en-GB" sz="1200" dirty="0" err="1" smtClean="0"/>
              <a:t>variabler</a:t>
            </a:r>
            <a:endParaRPr lang="en-GB" sz="1200" dirty="0"/>
          </a:p>
          <a:p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4212754" y="549370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:Norway 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14676" y="1842820"/>
            <a:ext cx="2051248" cy="1023902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*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kingOf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realm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.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LIMIT 2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075069"/>
              </p:ext>
            </p:extLst>
          </p:nvPr>
        </p:nvGraphicFramePr>
        <p:xfrm>
          <a:off x="6679171" y="1855280"/>
          <a:ext cx="1509976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54988"/>
                <a:gridCol w="754988"/>
              </a:tblGrid>
              <a:tr h="231987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r>
                        <a:rPr lang="nb-NO" sz="1000" dirty="0" err="1" smtClean="0">
                          <a:solidFill>
                            <a:sysClr val="windowText" lastClr="000000"/>
                          </a:solidFill>
                        </a:rPr>
                        <a:t>king</a:t>
                      </a:r>
                      <a:endParaRPr lang="nb-NO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r>
                        <a:rPr lang="nb-NO" sz="1000" dirty="0" err="1" smtClean="0">
                          <a:solidFill>
                            <a:sysClr val="windowText" lastClr="000000"/>
                          </a:solidFill>
                        </a:rPr>
                        <a:t>realm</a:t>
                      </a:r>
                      <a:endParaRPr lang="nb-NO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</a:tr>
              <a:tr h="214914"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</a:t>
                      </a:r>
                      <a:r>
                        <a:rPr lang="nb-NO" sz="1000" dirty="0" err="1" smtClean="0"/>
                        <a:t>Harald_V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:Norway</a:t>
                      </a:r>
                      <a:endParaRPr lang="nb-NO" sz="1000" dirty="0"/>
                    </a:p>
                  </a:txBody>
                  <a:tcPr/>
                </a:tc>
              </a:tr>
              <a:tr h="214914"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:Doug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:Queens</a:t>
                      </a:r>
                      <a:endParaRPr lang="nb-NO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18219"/>
              </p:ext>
            </p:extLst>
          </p:nvPr>
        </p:nvGraphicFramePr>
        <p:xfrm>
          <a:off x="6652493" y="564642"/>
          <a:ext cx="754988" cy="487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54988"/>
              </a:tblGrid>
              <a:tr h="231987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r>
                        <a:rPr lang="nb-NO" sz="1000" dirty="0" err="1" smtClean="0">
                          <a:solidFill>
                            <a:sysClr val="windowText" lastClr="000000"/>
                          </a:solidFill>
                        </a:rPr>
                        <a:t>king</a:t>
                      </a:r>
                      <a:endParaRPr lang="nb-NO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</a:tr>
              <a:tr h="214914"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:</a:t>
                      </a:r>
                      <a:r>
                        <a:rPr lang="nb-NO" sz="1000" dirty="0" err="1" smtClean="0"/>
                        <a:t>Harald_V</a:t>
                      </a:r>
                      <a:endParaRPr lang="nb-NO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81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CONSTRUCT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Konstruere</a:t>
            </a:r>
            <a:r>
              <a:rPr lang="en-GB" sz="1200" dirty="0" smtClean="0"/>
              <a:t> </a:t>
            </a:r>
            <a:r>
              <a:rPr lang="en-GB" sz="1200" dirty="0" err="1" smtClean="0"/>
              <a:t>grafmønstre</a:t>
            </a:r>
            <a:endParaRPr lang="en-GB" sz="1200" dirty="0" smtClean="0"/>
          </a:p>
          <a:p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TextBox 9"/>
          <p:cNvSpPr txBox="1"/>
          <p:nvPr/>
        </p:nvSpPr>
        <p:spPr>
          <a:xfrm>
            <a:off x="4122151" y="988368"/>
            <a:ext cx="2625454" cy="1177791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CONSTRUCT {</a:t>
            </a:r>
          </a:p>
          <a:p>
            <a:r>
              <a:rPr lang="nb-NO" sz="1000" dirty="0">
                <a:solidFill>
                  <a:srgbClr val="545454"/>
                </a:solidFill>
              </a:rPr>
              <a:t> 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portraying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>
                <a:solidFill>
                  <a:srgbClr val="545454"/>
                </a:solidFill>
              </a:rPr>
              <a:t>}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playedBy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0913" y="988368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Konstruerer den inverse relasjonen av </a:t>
            </a:r>
            <a:r>
              <a:rPr lang="nb-NO" sz="1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playedBy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 - DESCRIBE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Beskriver</a:t>
            </a:r>
            <a:r>
              <a:rPr lang="en-GB" sz="1200" dirty="0" smtClean="0"/>
              <a:t> </a:t>
            </a:r>
            <a:r>
              <a:rPr lang="en-GB" sz="1200" dirty="0" err="1" smtClean="0"/>
              <a:t>ressurser</a:t>
            </a:r>
            <a:endParaRPr lang="en-GB" sz="1200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TextBox 11"/>
          <p:cNvSpPr txBox="1"/>
          <p:nvPr/>
        </p:nvSpPr>
        <p:spPr>
          <a:xfrm>
            <a:off x="4122937" y="1270909"/>
            <a:ext cx="2625454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DESCRIBE :Doug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48198" y="1264853"/>
            <a:ext cx="2051248" cy="40834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 graf som beskriver :Doug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22937" y="1969822"/>
            <a:ext cx="2625454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DESCRIBE 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kingOf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realm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8198" y="1969822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 graf som beskriver alle bindinger til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sammen.</a:t>
            </a:r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948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6328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1639278" y="3521470"/>
            <a:ext cx="9401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t="243" r="29726" b="36526"/>
          <a:stretch/>
        </p:blipFill>
        <p:spPr/>
      </p:pic>
      <p:sp>
        <p:nvSpPr>
          <p:cNvPr id="29" name="Oval 28"/>
          <p:cNvSpPr/>
          <p:nvPr/>
        </p:nvSpPr>
        <p:spPr>
          <a:xfrm>
            <a:off x="5796930" y="2017455"/>
            <a:ext cx="1142641" cy="1145241"/>
          </a:xfrm>
          <a:prstGeom prst="ellipse">
            <a:avLst/>
          </a:prstGeom>
          <a:noFill/>
          <a:ln w="203200"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70564" y="2783028"/>
            <a:ext cx="1626166" cy="1579604"/>
          </a:xfrm>
          <a:prstGeom prst="ellipse">
            <a:avLst/>
          </a:prstGeom>
          <a:noFill/>
          <a:ln w="206375"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7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30742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Semantisk Web for Nybegynnere</a:t>
            </a:r>
            <a:endParaRPr lang="nb-NO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3" t="8934" r="-5063" b="1730"/>
          <a:stretch/>
        </p:blipFill>
        <p:spPr/>
      </p:pic>
    </p:spTree>
    <p:extLst>
      <p:ext uri="{BB962C8B-B14F-4D97-AF65-F5344CB8AC3E}">
        <p14:creationId xmlns:p14="http://schemas.microsoft.com/office/powerpoint/2010/main" val="33827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102978" y="1420416"/>
            <a:ext cx="492803" cy="491678"/>
          </a:xfrm>
          <a:prstGeom prst="ellipse">
            <a:avLst/>
          </a:prstGeom>
          <a:noFill/>
          <a:ln w="38100"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78397" y="3612281"/>
            <a:ext cx="503987" cy="524703"/>
          </a:xfrm>
          <a:prstGeom prst="ellipse">
            <a:avLst/>
          </a:prstGeom>
          <a:noFill/>
          <a:ln w="38100" cap="flat" cmpd="sng">
            <a:solidFill>
              <a:srgbClr val="9E2A86"/>
            </a:solidFill>
            <a:round/>
          </a:ln>
          <a:effectLst>
            <a:outerShdw blurRad="4953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38696" r="48065" b="234"/>
          <a:stretch/>
        </p:blipFill>
        <p:spPr/>
      </p:pic>
      <p:sp>
        <p:nvSpPr>
          <p:cNvPr id="29" name="Oval 28"/>
          <p:cNvSpPr/>
          <p:nvPr/>
        </p:nvSpPr>
        <p:spPr>
          <a:xfrm rot="1826851">
            <a:off x="6263163" y="2520093"/>
            <a:ext cx="1049170" cy="1041257"/>
          </a:xfrm>
          <a:prstGeom prst="ellipse">
            <a:avLst/>
          </a:prstGeom>
          <a:noFill/>
          <a:ln w="203200">
            <a:solidFill>
              <a:srgbClr val="9E2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  <p:sp>
        <p:nvSpPr>
          <p:cNvPr id="23" name="Oval 22"/>
          <p:cNvSpPr/>
          <p:nvPr/>
        </p:nvSpPr>
        <p:spPr>
          <a:xfrm rot="18749246">
            <a:off x="-559638" y="1394252"/>
            <a:ext cx="5097444" cy="1882630"/>
          </a:xfrm>
          <a:prstGeom prst="ellipse">
            <a:avLst/>
          </a:prstGeom>
          <a:noFill/>
          <a:ln w="203200">
            <a:solidFill>
              <a:srgbClr val="9E2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348935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-1" y="556320"/>
            <a:ext cx="2579423" cy="1689606"/>
          </a:xfrm>
          <a:prstGeom prst="ellipse">
            <a:avLst/>
          </a:prstGeom>
          <a:noFill/>
          <a:ln w="203200"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Oval 26"/>
          <p:cNvSpPr/>
          <p:nvPr/>
        </p:nvSpPr>
        <p:spPr>
          <a:xfrm>
            <a:off x="1427942" y="3108806"/>
            <a:ext cx="1254776" cy="815212"/>
          </a:xfrm>
          <a:prstGeom prst="ellipse">
            <a:avLst/>
          </a:prstGeom>
          <a:noFill/>
          <a:ln w="203200"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/>
      </p:pic>
      <p:cxnSp>
        <p:nvCxnSpPr>
          <p:cNvPr id="25" name="Straight Arrow Connector 24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3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585686" y="3591054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24056" y="3211961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78" y="2979438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26133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sammen.</a:t>
            </a:r>
          </a:p>
          <a:p>
            <a:r>
              <a:rPr lang="nb-NO" sz="1200" dirty="0" smtClean="0"/>
              <a:t>Berike data</a:t>
            </a:r>
          </a:p>
          <a:p>
            <a:r>
              <a:rPr lang="nb-NO" sz="1200" dirty="0" smtClean="0"/>
              <a:t>Resonere over ekstern data</a:t>
            </a:r>
          </a:p>
          <a:p>
            <a:r>
              <a:rPr lang="nb-NO" sz="1200" dirty="0" smtClean="0"/>
              <a:t>Data holdes synkronisert</a:t>
            </a:r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Konkrete eksempel fra Computas:</a:t>
            </a:r>
          </a:p>
          <a:p>
            <a:pPr lvl="1"/>
            <a:r>
              <a:rPr lang="nb-NO" sz="1200" dirty="0" smtClean="0"/>
              <a:t>Mattilsynet og SLV</a:t>
            </a:r>
          </a:p>
          <a:p>
            <a:pPr lvl="1"/>
            <a:r>
              <a:rPr lang="nb-NO" sz="1200" dirty="0" smtClean="0"/>
              <a:t>EPIM logistikk og miljø</a:t>
            </a:r>
          </a:p>
          <a:p>
            <a:pPr lvl="1"/>
            <a:r>
              <a:rPr lang="nb-NO" sz="1200" dirty="0" smtClean="0"/>
              <a:t>Skatteetaten og Brønnøysund</a:t>
            </a:r>
          </a:p>
          <a:p>
            <a:pPr lvl="1"/>
            <a:endParaRPr lang="nb-NO" sz="1200" dirty="0" smtClean="0"/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86597" y="0"/>
            <a:ext cx="5148858" cy="5145088"/>
          </a:xfrm>
          <a:solidFill>
            <a:schemeClr val="accent1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4367" y="1350039"/>
            <a:ext cx="792088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77" y="796713"/>
            <a:ext cx="1386795" cy="101270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610942"/>
            <a:ext cx="1384250" cy="1384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14" y="4361275"/>
            <a:ext cx="3221689" cy="38938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24" name="Straight Arrow Connector 23"/>
          <p:cNvCxnSpPr>
            <a:stCxn id="25" idx="2"/>
          </p:cNvCxnSpPr>
          <p:nvPr/>
        </p:nvCxnSpPr>
        <p:spPr>
          <a:xfrm>
            <a:off x="6661026" y="3650031"/>
            <a:ext cx="0" cy="711244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06" y="3040431"/>
            <a:ext cx="1234440" cy="609600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57" y="2110610"/>
            <a:ext cx="1691730" cy="70488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479" y="2132103"/>
            <a:ext cx="1711807" cy="661899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6124012" y="2463052"/>
            <a:ext cx="792088" cy="0"/>
          </a:xfrm>
          <a:prstGeom prst="straightConnector1">
            <a:avLst/>
          </a:prstGeom>
          <a:ln w="63500">
            <a:headEnd type="triangle"/>
            <a:tailEnd type="triangle"/>
          </a:ln>
          <a:effectLst>
            <a:outerShdw blurRad="4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47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4052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r="16517"/>
          <a:stretch>
            <a:fillRect/>
          </a:stretch>
        </p:blipFill>
        <p:spPr>
          <a:ln w="19050">
            <a:solidFill>
              <a:schemeClr val="tx2"/>
            </a:solidFill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2" b="18602"/>
          <a:stretch>
            <a:fillRect/>
          </a:stretch>
        </p:blipFill>
        <p:spPr>
          <a:xfrm>
            <a:off x="6624874" y="1852638"/>
            <a:ext cx="1332000" cy="1223962"/>
          </a:xfrm>
          <a:ln w="12700">
            <a:solidFill>
              <a:schemeClr val="tx2"/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950" y="3443057"/>
            <a:ext cx="2448272" cy="305661"/>
          </a:xfrm>
        </p:spPr>
        <p:txBody>
          <a:bodyPr/>
          <a:lstStyle/>
          <a:p>
            <a:r>
              <a:rPr lang="nb-NO" dirty="0" smtClean="0"/>
              <a:t>Vokabular</a:t>
            </a:r>
            <a:endParaRPr lang="nb-NO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48658" y="3442030"/>
            <a:ext cx="2448272" cy="305661"/>
          </a:xfrm>
        </p:spPr>
        <p:txBody>
          <a:bodyPr/>
          <a:lstStyle/>
          <a:p>
            <a:r>
              <a:rPr lang="nb-NO" dirty="0" smtClean="0"/>
              <a:t>data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05068" y="3442030"/>
            <a:ext cx="2448272" cy="305661"/>
          </a:xfrm>
        </p:spPr>
        <p:txBody>
          <a:bodyPr/>
          <a:lstStyle/>
          <a:p>
            <a:r>
              <a:rPr lang="nb-NO" dirty="0" smtClean="0"/>
              <a:t>Spørre</a:t>
            </a:r>
            <a:endParaRPr lang="nb-NO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25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026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604339" cy="276999"/>
          </a:xfrm>
        </p:spPr>
        <p:txBody>
          <a:bodyPr/>
          <a:lstStyle/>
          <a:p>
            <a:r>
              <a:rPr lang="nb-NO" dirty="0" smtClean="0"/>
              <a:t>La oss bygge et vokabular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1" y="1060376"/>
            <a:ext cx="3392439" cy="3631306"/>
          </a:xfrm>
        </p:spPr>
        <p:txBody>
          <a:bodyPr>
            <a:normAutofit/>
          </a:bodyPr>
          <a:lstStyle/>
          <a:p>
            <a:r>
              <a:rPr lang="nb-NO" sz="1200" dirty="0" smtClean="0"/>
              <a:t>Spesifikasjon:</a:t>
            </a:r>
          </a:p>
          <a:p>
            <a:pPr lvl="1"/>
            <a:r>
              <a:rPr lang="nb-NO" sz="1200" dirty="0" smtClean="0"/>
              <a:t>Vi skal ha et person-objekt</a:t>
            </a:r>
          </a:p>
          <a:p>
            <a:pPr lvl="1"/>
            <a:r>
              <a:rPr lang="nb-NO" sz="1200" dirty="0" smtClean="0"/>
              <a:t>Det skal ha fornavn, etternavn, alder, studieretning…</a:t>
            </a:r>
          </a:p>
          <a:p>
            <a:pPr lvl="1"/>
            <a:r>
              <a:rPr lang="nb-NO" sz="1200" dirty="0" smtClean="0"/>
              <a:t>Hvem kjenner personen?</a:t>
            </a:r>
          </a:p>
          <a:p>
            <a:pPr lvl="1"/>
            <a:r>
              <a:rPr lang="nb-NO" sz="1200" dirty="0" smtClean="0"/>
              <a:t>Hvilke filmer har personen sett?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" t="-81780" r="-67" b="-89127"/>
          <a:stretch/>
        </p:blipFill>
        <p:spPr>
          <a:xfrm>
            <a:off x="4023370" y="0"/>
            <a:ext cx="5148858" cy="5145088"/>
          </a:xfrm>
          <a:solidFill>
            <a:schemeClr val="bg1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38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604339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1" y="1060376"/>
            <a:ext cx="3392439" cy="3631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Vi kan lenke mot eksisterende åpne data!</a:t>
            </a:r>
            <a:endParaRPr lang="nb-NO" sz="1200" dirty="0"/>
          </a:p>
          <a:p>
            <a:r>
              <a:rPr lang="nb-NO" sz="1200" dirty="0" smtClean="0"/>
              <a:t>Åpne datasett for filmer finnes bl.a. på </a:t>
            </a:r>
            <a:r>
              <a:rPr lang="nb-NO" sz="1200" dirty="0" err="1" smtClean="0"/>
              <a:t>linkedMDB</a:t>
            </a:r>
            <a:r>
              <a:rPr lang="nb-NO" sz="1200" dirty="0" smtClean="0"/>
              <a:t> og </a:t>
            </a:r>
            <a:r>
              <a:rPr lang="nb-NO" sz="1200" dirty="0" err="1" smtClean="0"/>
              <a:t>DBpedia</a:t>
            </a:r>
            <a:r>
              <a:rPr lang="nb-NO" sz="12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4" t="-42073" r="-4187" b="-62075"/>
          <a:stretch/>
        </p:blipFill>
        <p:spPr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26755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Registrere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003" y="1204392"/>
            <a:ext cx="3388315" cy="3395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URL: </a:t>
            </a:r>
            <a:r>
              <a:rPr lang="nb-NO" sz="1200" dirty="0">
                <a:hlinkClick r:id="rId2"/>
              </a:rPr>
              <a:t>http://semweb.computas.com</a:t>
            </a:r>
            <a:endParaRPr lang="nb-NO" sz="1200" dirty="0" smtClean="0"/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Registrer navn, alder og studieretning. </a:t>
            </a:r>
          </a:p>
          <a:p>
            <a:r>
              <a:rPr lang="nb-NO" sz="1200" dirty="0" smtClean="0"/>
              <a:t>Hvem kjenner du?</a:t>
            </a:r>
          </a:p>
          <a:p>
            <a:r>
              <a:rPr lang="nb-NO" sz="1200" dirty="0" smtClean="0"/>
              <a:t>Hvilke filmer har du sett?</a:t>
            </a:r>
            <a:endParaRPr lang="nb-NO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r="7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63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Spørringer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Vi bruker SPARQL!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studerer «informatikk»?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kjenner noen som er 22 år gamle?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har sett «The </a:t>
            </a:r>
            <a:r>
              <a:rPr lang="nb-NO" sz="1200" dirty="0" err="1" smtClean="0"/>
              <a:t>Godfather</a:t>
            </a:r>
            <a:r>
              <a:rPr lang="nb-NO" sz="1200" dirty="0" smtClean="0"/>
              <a:t>» ?</a:t>
            </a:r>
          </a:p>
          <a:p>
            <a:pPr marL="0" indent="0">
              <a:buNone/>
            </a:pPr>
            <a:r>
              <a:rPr lang="nb-NO" sz="1200" dirty="0" smtClean="0"/>
              <a:t>…</a:t>
            </a:r>
          </a:p>
          <a:p>
            <a:pPr marL="0" indent="0">
              <a:buNone/>
            </a:pPr>
            <a:r>
              <a:rPr lang="nb-NO" sz="1200" dirty="0" smtClean="0"/>
              <a:t>n.   Noen forslag?</a:t>
            </a:r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52" r="-92" b="-49282"/>
          <a:stretch/>
        </p:blipFill>
        <p:spPr>
          <a:solidFill>
            <a:schemeClr val="tx2"/>
          </a:solidFill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84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Agenda: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Litt teori</a:t>
            </a:r>
          </a:p>
          <a:p>
            <a:r>
              <a:rPr lang="nb-NO" sz="1200" dirty="0" smtClean="0"/>
              <a:t>Utvikle et vokabular (en modell)</a:t>
            </a:r>
          </a:p>
          <a:p>
            <a:r>
              <a:rPr lang="nb-NO" sz="1200" dirty="0" smtClean="0"/>
              <a:t>Generere data og lenke den mot eksisterende ekstern data.</a:t>
            </a:r>
          </a:p>
          <a:p>
            <a:r>
              <a:rPr lang="nb-NO" sz="1200" dirty="0" smtClean="0"/>
              <a:t>Gjøre spørringer på vår og ekstern data.</a:t>
            </a:r>
            <a:endParaRPr lang="nb-NO" sz="1200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5" b="2501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97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Ressurser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err="1" smtClean="0"/>
              <a:t>DBpedia</a:t>
            </a:r>
            <a:r>
              <a:rPr lang="nb-NO" sz="1200" dirty="0" smtClean="0"/>
              <a:t>:</a:t>
            </a:r>
            <a:endParaRPr lang="nb-NO" sz="1200" dirty="0" smtClean="0"/>
          </a:p>
          <a:p>
            <a:r>
              <a:rPr lang="nb-NO" sz="1200" dirty="0" smtClean="0">
                <a:hlinkClick r:id="rId2"/>
              </a:rPr>
              <a:t>http://dbpedia.org</a:t>
            </a:r>
            <a:endParaRPr lang="nb-NO" sz="1200" dirty="0" smtClean="0"/>
          </a:p>
          <a:p>
            <a:r>
              <a:rPr lang="nb-NO" sz="1200" dirty="0">
                <a:hlinkClick r:id="rId3"/>
              </a:rPr>
              <a:t>http://</a:t>
            </a:r>
            <a:r>
              <a:rPr lang="nb-NO" sz="1200" dirty="0" smtClean="0">
                <a:hlinkClick r:id="rId3"/>
              </a:rPr>
              <a:t>dbpedia.org/sparql</a:t>
            </a:r>
            <a:endParaRPr lang="nb-NO" sz="1200" dirty="0" smtClean="0"/>
          </a:p>
          <a:p>
            <a:pPr marL="0" indent="0">
              <a:buNone/>
            </a:pPr>
            <a:endParaRPr lang="nb-NO" sz="1200" dirty="0" smtClean="0"/>
          </a:p>
          <a:p>
            <a:pPr marL="0" indent="0">
              <a:buNone/>
            </a:pPr>
            <a:r>
              <a:rPr lang="nb-NO" sz="1200" dirty="0" smtClean="0"/>
              <a:t>SPARQL:</a:t>
            </a:r>
            <a:endParaRPr lang="nb-NO" sz="1200" dirty="0" smtClean="0"/>
          </a:p>
          <a:p>
            <a:r>
              <a:rPr lang="nb-NO" sz="1200" dirty="0">
                <a:hlinkClick r:id="rId4"/>
              </a:rPr>
              <a:t>http://yasgui.laurensrietveld.nl</a:t>
            </a:r>
            <a:r>
              <a:rPr lang="nb-NO" sz="1200" dirty="0" smtClean="0">
                <a:hlinkClick r:id="rId4"/>
              </a:rPr>
              <a:t>/</a:t>
            </a:r>
            <a:endParaRPr lang="nb-NO" sz="1200" dirty="0"/>
          </a:p>
          <a:p>
            <a:r>
              <a:rPr lang="nb-NO" sz="1200" dirty="0" smtClean="0">
                <a:hlinkClick r:id="rId5"/>
              </a:rPr>
              <a:t>http://semweb.computas.com/service/sparql</a:t>
            </a:r>
            <a:endParaRPr lang="nb-NO" sz="1200" dirty="0" smtClean="0"/>
          </a:p>
          <a:p>
            <a:pPr marL="0" indent="0">
              <a:buNone/>
            </a:pPr>
            <a:endParaRPr lang="nb-NO" sz="1200" dirty="0" smtClean="0"/>
          </a:p>
          <a:p>
            <a:pPr marL="0" indent="0">
              <a:buNone/>
            </a:pPr>
            <a:r>
              <a:rPr lang="nb-NO" sz="1200" dirty="0" smtClean="0"/>
              <a:t>Kildekode:</a:t>
            </a:r>
          </a:p>
          <a:p>
            <a:pPr marL="0" indent="0">
              <a:buNone/>
            </a:pPr>
            <a:r>
              <a:rPr lang="nb-NO" sz="1200" dirty="0" smtClean="0">
                <a:hlinkClick r:id="rId6"/>
              </a:rPr>
              <a:t>http://github.com/ttessem/SemWebKurs</a:t>
            </a:r>
            <a:endParaRPr lang="nb-NO" sz="1200" dirty="0" smtClean="0"/>
          </a:p>
          <a:p>
            <a:pPr lvl="1"/>
            <a:endParaRPr lang="nb-NO" sz="1200" dirty="0" smtClean="0"/>
          </a:p>
          <a:p>
            <a:pPr lvl="2"/>
            <a:endParaRPr lang="nb-NO" sz="1200" dirty="0"/>
          </a:p>
          <a:p>
            <a:pPr lvl="1"/>
            <a:endParaRPr lang="nb-NO" sz="1200" dirty="0"/>
          </a:p>
          <a:p>
            <a:pPr marL="408239" lvl="1" indent="0">
              <a:buNone/>
            </a:pPr>
            <a:endParaRPr lang="nb-NO" sz="12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" r="1568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30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08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Takk for oppmerksomheten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7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SEMANTISK WEB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46026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Nett av strukturert, maskinleselig, data</a:t>
            </a:r>
          </a:p>
          <a:p>
            <a:r>
              <a:rPr lang="nb-NO" sz="1200" dirty="0" smtClean="0"/>
              <a:t>Hvem som helst kan si noe om hva som helst!</a:t>
            </a:r>
          </a:p>
          <a:p>
            <a:r>
              <a:rPr lang="nb-NO" sz="1200" dirty="0" smtClean="0"/>
              <a:t>Semantisk betydning</a:t>
            </a:r>
          </a:p>
          <a:p>
            <a:r>
              <a:rPr lang="nb-NO" sz="1200" dirty="0"/>
              <a:t>Resource </a:t>
            </a:r>
            <a:r>
              <a:rPr lang="en-GB" sz="1200" dirty="0"/>
              <a:t>Description</a:t>
            </a:r>
            <a:r>
              <a:rPr lang="nb-NO" sz="1200" dirty="0"/>
              <a:t> </a:t>
            </a:r>
            <a:r>
              <a:rPr lang="nb-NO" sz="1200" dirty="0" smtClean="0"/>
              <a:t>Framework (RDF)</a:t>
            </a:r>
            <a:endParaRPr lang="nb-NO" sz="1200" dirty="0"/>
          </a:p>
          <a:p>
            <a:pPr lvl="1"/>
            <a:endParaRPr lang="nb-NO" sz="1400" dirty="0" smtClean="0"/>
          </a:p>
          <a:p>
            <a:pPr marL="408239" lvl="1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0" t="4473" r="-4580" b="-2092"/>
          <a:stretch/>
        </p:blipFill>
        <p:spPr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21882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58" y="412304"/>
            <a:ext cx="2012990" cy="1872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4" y="2318973"/>
            <a:ext cx="2209800" cy="2066925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06" y="2318972"/>
            <a:ext cx="2469952" cy="1981763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959109" y="3038743"/>
            <a:ext cx="792088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</p:spTree>
    <p:extLst>
      <p:ext uri="{BB962C8B-B14F-4D97-AF65-F5344CB8AC3E}">
        <p14:creationId xmlns:p14="http://schemas.microsoft.com/office/powerpoint/2010/main" val="24117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RDF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988368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Resource </a:t>
            </a:r>
            <a:r>
              <a:rPr lang="en-GB" sz="1200" dirty="0" smtClean="0"/>
              <a:t>Description</a:t>
            </a:r>
            <a:r>
              <a:rPr lang="nb-NO" sz="1200" dirty="0" smtClean="0"/>
              <a:t> Framework</a:t>
            </a:r>
          </a:p>
          <a:p>
            <a:r>
              <a:rPr lang="nb-NO" sz="1200" dirty="0" smtClean="0"/>
              <a:t>Brukes til å utrykke ting om (web) ressurser</a:t>
            </a:r>
          </a:p>
          <a:p>
            <a:pPr lvl="1"/>
            <a:r>
              <a:rPr lang="nb-NO" sz="1200" dirty="0" smtClean="0"/>
              <a:t>Vokabular (~ UML)</a:t>
            </a:r>
          </a:p>
          <a:p>
            <a:pPr lvl="1"/>
            <a:r>
              <a:rPr lang="nb-NO" sz="1200" dirty="0" smtClean="0"/>
              <a:t>Instansdata</a:t>
            </a:r>
          </a:p>
          <a:p>
            <a:r>
              <a:rPr lang="nb-NO" sz="1200" dirty="0" smtClean="0"/>
              <a:t>Metadata, instanser og relasjoner er beskrevet med tripler</a:t>
            </a:r>
          </a:p>
          <a:p>
            <a:pPr marL="408239" lvl="1" indent="0">
              <a:buNone/>
            </a:pPr>
            <a:r>
              <a:rPr lang="nb-NO" sz="1200" dirty="0" smtClean="0"/>
              <a:t>- Subjekt – Predikat – Objekt</a:t>
            </a:r>
          </a:p>
          <a:p>
            <a:r>
              <a:rPr lang="nb-NO" sz="1200" dirty="0" smtClean="0"/>
              <a:t> En samling RDF utrykk utgjør en rettet graf.</a:t>
            </a:r>
          </a:p>
          <a:p>
            <a:pPr marL="0" indent="0">
              <a:buNone/>
            </a:pPr>
            <a:endParaRPr lang="nb-NO" sz="1200" dirty="0" smtClean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81" t="-15980" r="-35361" b="-26924"/>
          <a:stretch/>
        </p:blipFill>
        <p:spPr>
          <a:xfrm>
            <a:off x="4029075" y="0"/>
            <a:ext cx="5149850" cy="5145088"/>
          </a:xfrm>
          <a:solidFill>
            <a:schemeClr val="accent6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59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58" y="412304"/>
            <a:ext cx="2012990" cy="1872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4" y="2318973"/>
            <a:ext cx="2209800" cy="2066925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06" y="2318972"/>
            <a:ext cx="2469952" cy="1981763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959109" y="3038743"/>
            <a:ext cx="792088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96" y="2284512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972314" y="3038742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45228" y="3038743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7177" y="3038743"/>
            <a:ext cx="8933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64" y="2283768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45246" y="4456877"/>
            <a:ext cx="864096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subject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1732" y="4456876"/>
            <a:ext cx="1024222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predicate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2914" y="4461709"/>
            <a:ext cx="7859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object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2" y="2343227"/>
            <a:ext cx="2141954" cy="199648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29143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9" grpId="0" animBg="1"/>
      <p:bldP spid="19" grpId="1" animBg="1"/>
      <p:bldP spid="23" grpId="0" animBg="1"/>
      <p:bldP spid="23" grpId="1" animBg="1"/>
      <p:bldP spid="27" grpId="0" animBg="1"/>
      <p:bldP spid="4" grpId="0" animBg="1"/>
      <p:bldP spid="14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40" y="710989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18" y="2716560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96" y="642062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2472980" y="1200705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93099" y="1841747"/>
            <a:ext cx="999575" cy="7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84762" y="1872083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713814" y="3376098"/>
            <a:ext cx="8787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71070" y="1200706"/>
            <a:ext cx="105501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02" y="603700"/>
            <a:ext cx="1932126" cy="119401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2572490" y="787434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24" name="TextBox 23"/>
          <p:cNvSpPr txBox="1"/>
          <p:nvPr/>
        </p:nvSpPr>
        <p:spPr>
          <a:xfrm rot="19347849">
            <a:off x="2436310" y="1872832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52184" y="2997005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20893" y="2141268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543" y="787434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220866" y="1681600"/>
            <a:ext cx="1080120" cy="488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57581">
            <a:off x="5183388" y="1481758"/>
            <a:ext cx="930052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label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00986" y="1985785"/>
            <a:ext cx="1409948" cy="469905"/>
          </a:xfrm>
          <a:prstGeom prst="rect">
            <a:avLst/>
          </a:prstGeom>
          <a:ln>
            <a:solidFill>
              <a:srgbClr val="0035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New York City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48036" y="346691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65567" y="3061932"/>
            <a:ext cx="1044742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playedBy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26" y="2749015"/>
            <a:ext cx="1062203" cy="132775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86" name="Straight Arrow Connector 85"/>
          <p:cNvCxnSpPr/>
          <p:nvPr/>
        </p:nvCxnSpPr>
        <p:spPr>
          <a:xfrm flipH="1">
            <a:off x="5148036" y="3605191"/>
            <a:ext cx="941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20503" y="3499374"/>
            <a:ext cx="1243021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en-GB" sz="1400" i="1" dirty="0" smtClean="0">
                <a:solidFill>
                  <a:srgbClr val="545454"/>
                </a:solidFill>
              </a:rPr>
              <a:t>portraying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434720" y="3499375"/>
            <a:ext cx="1602570" cy="452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79104" y="4115646"/>
            <a:ext cx="618026" cy="874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110309" y="4144544"/>
            <a:ext cx="403169" cy="8457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095787" y="4257380"/>
            <a:ext cx="532791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188418" y="4257380"/>
            <a:ext cx="524103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42136" y="3132770"/>
            <a:ext cx="896289" cy="207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2852185" y="147524"/>
            <a:ext cx="896288" cy="445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776872" y="25778"/>
            <a:ext cx="108544" cy="510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241904" y="50462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555557" y="44228"/>
            <a:ext cx="322506" cy="541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7411065" y="44228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986606" y="38437"/>
            <a:ext cx="601332" cy="52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6831170" y="100871"/>
            <a:ext cx="398383" cy="401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720758" y="62385"/>
            <a:ext cx="233805" cy="447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8433535" y="1340848"/>
            <a:ext cx="646644" cy="277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408546" y="2932595"/>
            <a:ext cx="1626225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156751" y="3945131"/>
            <a:ext cx="958293" cy="155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8430633" y="457395"/>
            <a:ext cx="649546" cy="47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433535" y="1132384"/>
            <a:ext cx="646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06" y="2764482"/>
            <a:ext cx="1391313" cy="1296820"/>
          </a:xfrm>
          <a:prstGeom prst="rect">
            <a:avLst/>
          </a:prstGeom>
          <a:ln w="12700"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289430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35" grpId="0" animBg="1"/>
      <p:bldP spid="51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/ Ontologi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Datamodell som gir objekttyper og relasjoner.</a:t>
            </a:r>
          </a:p>
          <a:p>
            <a:r>
              <a:rPr lang="nb-NO" sz="1200" dirty="0" smtClean="0"/>
              <a:t>Utrykkes i RDF</a:t>
            </a:r>
          </a:p>
          <a:p>
            <a:r>
              <a:rPr lang="nb-NO" sz="1200" dirty="0" smtClean="0"/>
              <a:t>Utrykker klasser og deres relasjoner</a:t>
            </a:r>
          </a:p>
          <a:p>
            <a:pPr lvl="1"/>
            <a:r>
              <a:rPr lang="nb-NO" sz="1200" dirty="0" smtClean="0"/>
              <a:t>Relasjon til datatyper</a:t>
            </a:r>
          </a:p>
          <a:p>
            <a:pPr lvl="1"/>
            <a:r>
              <a:rPr lang="nb-NO" sz="1200" dirty="0" smtClean="0"/>
              <a:t>Relasjon til objekter</a:t>
            </a:r>
          </a:p>
          <a:p>
            <a:pPr marL="0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  <a:p>
            <a:endParaRPr lang="nb-NO" sz="12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63383" y="4698587"/>
            <a:ext cx="1090800" cy="334800"/>
          </a:xfrm>
        </p:spPr>
        <p:txBody>
          <a:bodyPr/>
          <a:lstStyle/>
          <a:p>
            <a:endParaRPr lang="nb-NO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58" r="3846" b="1"/>
          <a:stretch/>
        </p:blipFill>
        <p:spPr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42" y="95411"/>
            <a:ext cx="2084836" cy="1522452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60920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lank">
  <a:themeElements>
    <a:clrScheme name="Computas">
      <a:dk1>
        <a:sysClr val="windowText" lastClr="000000"/>
      </a:dk1>
      <a:lt1>
        <a:sysClr val="window" lastClr="FFFFFF"/>
      </a:lt1>
      <a:dk2>
        <a:srgbClr val="07466D"/>
      </a:dk2>
      <a:lt2>
        <a:srgbClr val="12829B"/>
      </a:lt2>
      <a:accent1>
        <a:srgbClr val="9A3493"/>
      </a:accent1>
      <a:accent2>
        <a:srgbClr val="07466D"/>
      </a:accent2>
      <a:accent3>
        <a:srgbClr val="12829B"/>
      </a:accent3>
      <a:accent4>
        <a:srgbClr val="E5E0EC"/>
      </a:accent4>
      <a:accent5>
        <a:srgbClr val="B4DFFA"/>
      </a:accent5>
      <a:accent6>
        <a:srgbClr val="C2EEF7"/>
      </a:accent6>
      <a:hlink>
        <a:srgbClr val="0000FF"/>
      </a:hlink>
      <a:folHlink>
        <a:srgbClr val="800080"/>
      </a:folHlink>
    </a:clrScheme>
    <a:fontScheme name="Computa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B8B8B6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26000" tIns="126000" rIns="126000" bIns="126000" rtlCol="0" anchor="b" anchorCtr="0">
        <a:spAutoFit/>
      </a:bodyPr>
      <a:lstStyle>
        <a:defPPr marL="176213" indent="-176213">
          <a:buFont typeface="Arial" panose="020B0604020202020204" pitchFamily="34" charset="0"/>
          <a:buChar char="•"/>
          <a:defRPr sz="1400" i="1" dirty="0" smtClean="0">
            <a:solidFill>
              <a:srgbClr val="545454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v1.1.potx" id="{A876736C-89AF-4B5C-A446-937093D0A4D5}" vid="{2F73B24F-A431-4D42-8621-2EB45B833D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12994</TotalTime>
  <Words>826</Words>
  <Application>Microsoft Office PowerPoint</Application>
  <PresentationFormat>Custom</PresentationFormat>
  <Paragraphs>224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Open Sans</vt:lpstr>
      <vt:lpstr>Trebuchet MS</vt:lpstr>
      <vt:lpstr>blank</vt:lpstr>
      <vt:lpstr>PowerPoint Presentation</vt:lpstr>
      <vt:lpstr>Semantisk Web for Nybegynnere</vt:lpstr>
      <vt:lpstr>Agenda:</vt:lpstr>
      <vt:lpstr>SEMANTISK WEB</vt:lpstr>
      <vt:lpstr>PowerPoint Presentation</vt:lpstr>
      <vt:lpstr>RDF</vt:lpstr>
      <vt:lpstr>PowerPoint Presentation</vt:lpstr>
      <vt:lpstr>PowerPoint Presentation</vt:lpstr>
      <vt:lpstr>Vokabular / Ontologi</vt:lpstr>
      <vt:lpstr>Vokabular / Ontologi</vt:lpstr>
      <vt:lpstr>SPARQL</vt:lpstr>
      <vt:lpstr>SPARQL - ASK</vt:lpstr>
      <vt:lpstr>SPARQL - SELECT</vt:lpstr>
      <vt:lpstr>SPARQL - CONSTRUCT</vt:lpstr>
      <vt:lpstr>SPARQL - DESCRIBE</vt:lpstr>
      <vt:lpstr>Lenkede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Lenkede Data</vt:lpstr>
      <vt:lpstr>PowerPoint Presentation</vt:lpstr>
      <vt:lpstr>La oss bygge et vokabular</vt:lpstr>
      <vt:lpstr>Lenkede Data</vt:lpstr>
      <vt:lpstr>Registrere data</vt:lpstr>
      <vt:lpstr>Spørringer</vt:lpstr>
      <vt:lpstr>Ressurser</vt:lpstr>
      <vt:lpstr>Takk for oppmerksomheten</vt:lpstr>
    </vt:vector>
  </TitlesOfParts>
  <Company>Computas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Stuhr</dc:creator>
  <cp:lastModifiedBy>Torbjørn Tessem</cp:lastModifiedBy>
  <cp:revision>156</cp:revision>
  <dcterms:created xsi:type="dcterms:W3CDTF">2014-05-13T07:52:55Z</dcterms:created>
  <dcterms:modified xsi:type="dcterms:W3CDTF">2014-09-25T12:06:34Z</dcterms:modified>
</cp:coreProperties>
</file>